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7"/>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61" r:id="rId14"/>
    <p:sldId id="337" r:id="rId15"/>
    <p:sldId id="333" r:id="rId16"/>
    <p:sldId id="377" r:id="rId17"/>
    <p:sldId id="381" r:id="rId18"/>
    <p:sldId id="378" r:id="rId19"/>
    <p:sldId id="379" r:id="rId20"/>
    <p:sldId id="380" r:id="rId21"/>
    <p:sldId id="382" r:id="rId22"/>
    <p:sldId id="358" r:id="rId23"/>
    <p:sldId id="334" r:id="rId24"/>
    <p:sldId id="332" r:id="rId25"/>
    <p:sldId id="359" r:id="rId26"/>
    <p:sldId id="344" r:id="rId27"/>
    <p:sldId id="338" r:id="rId28"/>
    <p:sldId id="362" r:id="rId29"/>
    <p:sldId id="350" r:id="rId30"/>
    <p:sldId id="351" r:id="rId31"/>
    <p:sldId id="355" r:id="rId32"/>
    <p:sldId id="354" r:id="rId33"/>
    <p:sldId id="356" r:id="rId34"/>
    <p:sldId id="349" r:id="rId35"/>
    <p:sldId id="357" r:id="rId36"/>
    <p:sldId id="352" r:id="rId37"/>
    <p:sldId id="353" r:id="rId38"/>
    <p:sldId id="364" r:id="rId39"/>
    <p:sldId id="365" r:id="rId40"/>
    <p:sldId id="366" r:id="rId41"/>
    <p:sldId id="371" r:id="rId42"/>
    <p:sldId id="372" r:id="rId43"/>
    <p:sldId id="374" r:id="rId44"/>
    <p:sldId id="375" r:id="rId45"/>
    <p:sldId id="37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61"/>
            <p14:sldId id="337"/>
            <p14:sldId id="333"/>
            <p14:sldId id="377"/>
            <p14:sldId id="381"/>
            <p14:sldId id="378"/>
            <p14:sldId id="379"/>
            <p14:sldId id="380"/>
            <p14:sldId id="382"/>
            <p14:sldId id="358"/>
            <p14:sldId id="334"/>
            <p14:sldId id="332"/>
            <p14:sldId id="359"/>
            <p14:sldId id="344"/>
            <p14:sldId id="338"/>
            <p14:sldId id="362"/>
            <p14:sldId id="350"/>
            <p14:sldId id="351"/>
            <p14:sldId id="355"/>
            <p14:sldId id="354"/>
            <p14:sldId id="356"/>
            <p14:sldId id="349"/>
            <p14:sldId id="357"/>
            <p14:sldId id="352"/>
            <p14:sldId id="353"/>
          </p14:sldIdLst>
        </p14:section>
        <p14:section name="FactorAnalysis" id="{84128FA3-A08F-6D4D-9FEC-8F823795C346}">
          <p14:sldIdLst>
            <p14:sldId id="364"/>
            <p14:sldId id="365"/>
            <p14:sldId id="366"/>
            <p14:sldId id="371"/>
            <p14:sldId id="372"/>
            <p14:sldId id="374"/>
            <p14:sldId id="375"/>
            <p14:sldId id="370"/>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F8D4B3"/>
    <a:srgbClr val="78E505"/>
    <a:srgbClr val="0700FF"/>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3"/>
    <p:restoredTop sz="82166" autoAdjust="0"/>
  </p:normalViewPr>
  <p:slideViewPr>
    <p:cSldViewPr snapToGrid="0" snapToObjects="1" showGuides="1">
      <p:cViewPr varScale="1">
        <p:scale>
          <a:sx n="88" d="100"/>
          <a:sy n="88" d="100"/>
        </p:scale>
        <p:origin x="1432" y="176"/>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543241.9645476894</c:v>
                </c:pt>
                <c:pt idx="9">
                  <c:v>423170.2244951962</c:v>
                </c:pt>
                <c:pt idx="10">
                  <c:v>449947.3508481218</c:v>
                </c:pt>
                <c:pt idx="11">
                  <c:v>709226.629626319</c:v>
                </c:pt>
                <c:pt idx="12">
                  <c:v>810840.6903390209</c:v>
                </c:pt>
                <c:pt idx="13">
                  <c:v>938344.067445965</c:v>
                </c:pt>
                <c:pt idx="14">
                  <c:v>413361.8417634107</c:v>
                </c:pt>
                <c:pt idx="15">
                  <c:v>729650.628572335</c:v>
                </c:pt>
                <c:pt idx="16">
                  <c:v>610189.8436431718</c:v>
                </c:pt>
                <c:pt idx="17">
                  <c:v>393522.3520570218</c:v>
                </c:pt>
                <c:pt idx="18">
                  <c:v>537208.2485260926</c:v>
                </c:pt>
                <c:pt idx="19">
                  <c:v>231292.9830739464</c:v>
                </c:pt>
                <c:pt idx="20">
                  <c:v>726690.4794311072</c:v>
                </c:pt>
                <c:pt idx="21">
                  <c:v>921642.840088202</c:v>
                </c:pt>
                <c:pt idx="22">
                  <c:v>174850.2479945773</c:v>
                </c:pt>
                <c:pt idx="23">
                  <c:v>212840.3717368439</c:v>
                </c:pt>
                <c:pt idx="24">
                  <c:v>39266.15463063589</c:v>
                </c:pt>
                <c:pt idx="25">
                  <c:v>34853.49324951823</c:v>
                </c:pt>
                <c:pt idx="26">
                  <c:v>247292.8585635331</c:v>
                </c:pt>
                <c:pt idx="27">
                  <c:v>247292.8585635331</c:v>
                </c:pt>
                <c:pt idx="28">
                  <c:v>389847.7375272422</c:v>
                </c:pt>
                <c:pt idx="29">
                  <c:v>459847.3418146145</c:v>
                </c:pt>
                <c:pt idx="30">
                  <c:v>459847.3418146145</c:v>
                </c:pt>
                <c:pt idx="31">
                  <c:v>711777.3570700536</c:v>
                </c:pt>
                <c:pt idx="32">
                  <c:v>833465.2103781668</c:v>
                </c:pt>
                <c:pt idx="33">
                  <c:v>678974.951181876</c:v>
                </c:pt>
                <c:pt idx="34">
                  <c:v>678974.951181876</c:v>
                </c:pt>
                <c:pt idx="35">
                  <c:v>359582.6363753251</c:v>
                </c:pt>
                <c:pt idx="36">
                  <c:v>453558.8639761845</c:v>
                </c:pt>
                <c:pt idx="37">
                  <c:v>775899.622746229</c:v>
                </c:pt>
                <c:pt idx="38">
                  <c:v>775899.622746229</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665245.5707724139</c:v>
                </c:pt>
                <c:pt idx="52">
                  <c:v>683481.62365315</c:v>
                </c:pt>
                <c:pt idx="53">
                  <c:v>487753.4214757878</c:v>
                </c:pt>
                <c:pt idx="54">
                  <c:v>228843.0475644984</c:v>
                </c:pt>
                <c:pt idx="55">
                  <c:v>213838.3435906222</c:v>
                </c:pt>
                <c:pt idx="56">
                  <c:v>9887.210900079217</c:v>
                </c:pt>
                <c:pt idx="57">
                  <c:v>80261.56118274168</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738447.5276571254</c:v>
                </c:pt>
                <c:pt idx="70">
                  <c:v>738447.5276571254</c:v>
                </c:pt>
                <c:pt idx="71">
                  <c:v>729388.0868666317</c:v>
                </c:pt>
                <c:pt idx="72">
                  <c:v>729388.0868666317</c:v>
                </c:pt>
                <c:pt idx="73">
                  <c:v>840095.2341167426</c:v>
                </c:pt>
                <c:pt idx="74">
                  <c:v>840095.2341167426</c:v>
                </c:pt>
                <c:pt idx="75">
                  <c:v>210684.3889277074</c:v>
                </c:pt>
                <c:pt idx="76">
                  <c:v>166683.518443799</c:v>
                </c:pt>
                <c:pt idx="77">
                  <c:v>238651.6394215938</c:v>
                </c:pt>
                <c:pt idx="78">
                  <c:v>299874.7260175931</c:v>
                </c:pt>
                <c:pt idx="79">
                  <c:v>410437.594851814</c:v>
                </c:pt>
                <c:pt idx="80">
                  <c:v>474355.5508788009</c:v>
                </c:pt>
                <c:pt idx="81">
                  <c:v>438397.3577874925</c:v>
                </c:pt>
                <c:pt idx="82">
                  <c:v>418444.8770868009</c:v>
                </c:pt>
                <c:pt idx="83">
                  <c:v>446288.2204463742</c:v>
                </c:pt>
                <c:pt idx="84">
                  <c:v>445196.2898575349</c:v>
                </c:pt>
                <c:pt idx="85">
                  <c:v>939531.0040881826</c:v>
                </c:pt>
                <c:pt idx="86">
                  <c:v>228853.445899532</c:v>
                </c:pt>
                <c:pt idx="87">
                  <c:v>326334.6907825488</c:v>
                </c:pt>
                <c:pt idx="88">
                  <c:v>873548.6139584742</c:v>
                </c:pt>
                <c:pt idx="89">
                  <c:v>682645.3630348807</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528685.7826292875</c:v>
                </c:pt>
                <c:pt idx="101">
                  <c:v>3643.95853647253</c:v>
                </c:pt>
                <c:pt idx="102">
                  <c:v>5536.684564080314</c:v>
                </c:pt>
                <c:pt idx="103">
                  <c:v>86343.6797171648</c:v>
                </c:pt>
                <c:pt idx="104">
                  <c:v>332560.1254434114</c:v>
                </c:pt>
                <c:pt idx="105">
                  <c:v>500556.6910978482</c:v>
                </c:pt>
                <c:pt idx="106">
                  <c:v>351652.1381959923</c:v>
                </c:pt>
                <c:pt idx="107">
                  <c:v>413082.0178112328</c:v>
                </c:pt>
                <c:pt idx="108">
                  <c:v>413082.0178112328</c:v>
                </c:pt>
                <c:pt idx="109">
                  <c:v>703051.5361653533</c:v>
                </c:pt>
                <c:pt idx="110">
                  <c:v>658598.7219847477</c:v>
                </c:pt>
                <c:pt idx="111">
                  <c:v>699733.822923682</c:v>
                </c:pt>
                <c:pt idx="112">
                  <c:v>699733.822923682</c:v>
                </c:pt>
                <c:pt idx="113">
                  <c:v>573838.018522635</c:v>
                </c:pt>
                <c:pt idx="114">
                  <c:v>116613.8333012684</c:v>
                </c:pt>
                <c:pt idx="115">
                  <c:v>401874.227388216</c:v>
                </c:pt>
                <c:pt idx="116">
                  <c:v>613664.5415516424</c:v>
                </c:pt>
                <c:pt idx="117">
                  <c:v>659675.4275801844</c:v>
                </c:pt>
                <c:pt idx="118">
                  <c:v>698537.1892477906</c:v>
                </c:pt>
                <c:pt idx="119">
                  <c:v>293704.9987542364</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353428.4573941277</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941788.408427907</c:v>
                </c:pt>
                <c:pt idx="149">
                  <c:v>512599.1488869266</c:v>
                </c:pt>
                <c:pt idx="150">
                  <c:v>512599.1488869266</c:v>
                </c:pt>
                <c:pt idx="151">
                  <c:v>656438.0402628404</c:v>
                </c:pt>
                <c:pt idx="152">
                  <c:v>641374.2422362225</c:v>
                </c:pt>
                <c:pt idx="153">
                  <c:v>641374.2422362225</c:v>
                </c:pt>
                <c:pt idx="154">
                  <c:v>161869.9611827569</c:v>
                </c:pt>
                <c:pt idx="155">
                  <c:v>628872.6162542846</c:v>
                </c:pt>
                <c:pt idx="156">
                  <c:v>550709.7923766637</c:v>
                </c:pt>
                <c:pt idx="157">
                  <c:v>550709.7923766637</c:v>
                </c:pt>
                <c:pt idx="158">
                  <c:v>445412.4459000102</c:v>
                </c:pt>
                <c:pt idx="159">
                  <c:v>309725.0629938158</c:v>
                </c:pt>
                <c:pt idx="160">
                  <c:v>309725.0629938158</c:v>
                </c:pt>
                <c:pt idx="161">
                  <c:v>550219.706840327</c:v>
                </c:pt>
                <c:pt idx="162">
                  <c:v>828765.2738191946</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610405.9747743921</c:v>
                </c:pt>
                <c:pt idx="174">
                  <c:v>869099.19161285</c:v>
                </c:pt>
                <c:pt idx="175">
                  <c:v>755500.6670452701</c:v>
                </c:pt>
                <c:pt idx="176">
                  <c:v>728528.9474181813</c:v>
                </c:pt>
                <c:pt idx="177">
                  <c:v>639041.8419949593</c:v>
                </c:pt>
                <c:pt idx="178">
                  <c:v>734352.4439988153</c:v>
                </c:pt>
                <c:pt idx="179">
                  <c:v>667767.7961325374</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691647.5857773444</c:v>
                </c:pt>
                <c:pt idx="194">
                  <c:v>625423.7890435766</c:v>
                </c:pt>
                <c:pt idx="195">
                  <c:v>270986.4614604406</c:v>
                </c:pt>
                <c:pt idx="196">
                  <c:v>161448.31784784</c:v>
                </c:pt>
                <c:pt idx="197">
                  <c:v>56106.31800843511</c:v>
                </c:pt>
                <c:pt idx="198">
                  <c:v>70804.24016009357</c:v>
                </c:pt>
                <c:pt idx="199">
                  <c:v>386812.752376339</c:v>
                </c:pt>
                <c:pt idx="200">
                  <c:v>670377.011339015</c:v>
                </c:pt>
                <c:pt idx="201">
                  <c:v>760066.4403090016</c:v>
                </c:pt>
                <c:pt idx="202">
                  <c:v>612135.4507413949</c:v>
                </c:pt>
                <c:pt idx="203">
                  <c:v>668682.2263345678</c:v>
                </c:pt>
                <c:pt idx="204">
                  <c:v>608955.946409143</c:v>
                </c:pt>
                <c:pt idx="205">
                  <c:v>497418.1049381468</c:v>
                </c:pt>
                <c:pt idx="206">
                  <c:v>944810.9042782433</c:v>
                </c:pt>
                <c:pt idx="207">
                  <c:v>993692.5213039952</c:v>
                </c:pt>
                <c:pt idx="208">
                  <c:v>820613.4497815103</c:v>
                </c:pt>
                <c:pt idx="209">
                  <c:v>94699.58207887903</c:v>
                </c:pt>
                <c:pt idx="210">
                  <c:v>591687.9811926603</c:v>
                </c:pt>
                <c:pt idx="211">
                  <c:v>591687.9811926603</c:v>
                </c:pt>
                <c:pt idx="212">
                  <c:v>272784.7693369889</c:v>
                </c:pt>
                <c:pt idx="213">
                  <c:v>595094.28175263</c:v>
                </c:pt>
                <c:pt idx="214">
                  <c:v>595094.28175263</c:v>
                </c:pt>
                <c:pt idx="215">
                  <c:v>595094.28175263</c:v>
                </c:pt>
                <c:pt idx="216">
                  <c:v>515378.0128297995</c:v>
                </c:pt>
                <c:pt idx="217">
                  <c:v>559610.246308122</c:v>
                </c:pt>
                <c:pt idx="218">
                  <c:v>319153.150751573</c:v>
                </c:pt>
                <c:pt idx="219">
                  <c:v>478691.9142408446</c:v>
                </c:pt>
                <c:pt idx="220">
                  <c:v>577314.9027987131</c:v>
                </c:pt>
                <c:pt idx="221">
                  <c:v>577314.9027987131</c:v>
                </c:pt>
                <c:pt idx="222">
                  <c:v>497878.5539996001</c:v>
                </c:pt>
                <c:pt idx="223">
                  <c:v>542057.812475183</c:v>
                </c:pt>
                <c:pt idx="224">
                  <c:v>87683.16227107377</c:v>
                </c:pt>
                <c:pt idx="225">
                  <c:v>51786.22074535162</c:v>
                </c:pt>
                <c:pt idx="226">
                  <c:v>518166.3512742769</c:v>
                </c:pt>
                <c:pt idx="227">
                  <c:v>742280.4872843811</c:v>
                </c:pt>
                <c:pt idx="228">
                  <c:v>432731.6521116911</c:v>
                </c:pt>
                <c:pt idx="229">
                  <c:v>331367.8644245573</c:v>
                </c:pt>
                <c:pt idx="230">
                  <c:v>123746.0919451235</c:v>
                </c:pt>
                <c:pt idx="231">
                  <c:v>269993.998753112</c:v>
                </c:pt>
                <c:pt idx="232">
                  <c:v>152043.2102441702</c:v>
                </c:pt>
                <c:pt idx="233">
                  <c:v>29362.70187163782</c:v>
                </c:pt>
                <c:pt idx="234">
                  <c:v>33930.63851576756</c:v>
                </c:pt>
                <c:pt idx="235">
                  <c:v>687363.2558863863</c:v>
                </c:pt>
                <c:pt idx="236">
                  <c:v>1.08825443915658E6</c:v>
                </c:pt>
                <c:pt idx="237">
                  <c:v>515746.6522798064</c:v>
                </c:pt>
                <c:pt idx="238">
                  <c:v>345179.714318493</c:v>
                </c:pt>
                <c:pt idx="239">
                  <c:v>287523.2421977997</c:v>
                </c:pt>
              </c:numCache>
            </c:numRef>
          </c:xVal>
          <c:yVal>
            <c:numRef>
              <c:f>Sheet1!$B$2:$B$241</c:f>
              <c:numCache>
                <c:formatCode>General</c:formatCode>
                <c:ptCount val="240"/>
                <c:pt idx="0">
                  <c:v>368900.9380128425</c:v>
                </c:pt>
                <c:pt idx="1">
                  <c:v>358169.4168998452</c:v>
                </c:pt>
                <c:pt idx="2">
                  <c:v>359530.1184495144</c:v>
                </c:pt>
                <c:pt idx="3">
                  <c:v>712401.2863010501</c:v>
                </c:pt>
                <c:pt idx="4">
                  <c:v>670174.1058356726</c:v>
                </c:pt>
                <c:pt idx="5">
                  <c:v>794286.6772638016</c:v>
                </c:pt>
                <c:pt idx="6">
                  <c:v>660583.807628911</c:v>
                </c:pt>
                <c:pt idx="7">
                  <c:v>569264.706170994</c:v>
                </c:pt>
                <c:pt idx="8">
                  <c:v>639530.3666216997</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793183.6484555936</c:v>
                </c:pt>
                <c:pt idx="18">
                  <c:v>1.11076068619578E6</c:v>
                </c:pt>
                <c:pt idx="19">
                  <c:v>523405.9292003992</c:v>
                </c:pt>
                <c:pt idx="20">
                  <c:v>1.22252839145224E6</c:v>
                </c:pt>
                <c:pt idx="21">
                  <c:v>1.52701317010502E6</c:v>
                </c:pt>
                <c:pt idx="22">
                  <c:v>830119.8555345255</c:v>
                </c:pt>
                <c:pt idx="23">
                  <c:v>764950.0807548413</c:v>
                </c:pt>
                <c:pt idx="24">
                  <c:v>198319.4417121068</c:v>
                </c:pt>
                <c:pt idx="25">
                  <c:v>280075.5256071651</c:v>
                </c:pt>
                <c:pt idx="26">
                  <c:v>837280.3920572365</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548515.6011410537</c:v>
                </c:pt>
                <c:pt idx="36">
                  <c:v>715110.7325430325</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458700.256927337</c:v>
                </c:pt>
                <c:pt idx="46">
                  <c:v>395829.8549895218</c:v>
                </c:pt>
                <c:pt idx="47">
                  <c:v>566615.0452707085</c:v>
                </c:pt>
                <c:pt idx="48">
                  <c:v>570936.5515136567</c:v>
                </c:pt>
                <c:pt idx="49">
                  <c:v>638168.5584493017</c:v>
                </c:pt>
                <c:pt idx="50">
                  <c:v>837866.156400621</c:v>
                </c:pt>
                <c:pt idx="51">
                  <c:v>1.07513823908457E6</c:v>
                </c:pt>
                <c:pt idx="52">
                  <c:v>872029.91883848</c:v>
                </c:pt>
                <c:pt idx="53">
                  <c:v>840911.50471348</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864369.2800672244</c:v>
                </c:pt>
                <c:pt idx="63">
                  <c:v>744127.0769550536</c:v>
                </c:pt>
                <c:pt idx="64">
                  <c:v>572197.0977734637</c:v>
                </c:pt>
                <c:pt idx="65">
                  <c:v>938216.4012837125</c:v>
                </c:pt>
                <c:pt idx="66">
                  <c:v>673474.5664976305</c:v>
                </c:pt>
                <c:pt idx="67">
                  <c:v>556314.5191952295</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609083.9121590699</c:v>
                </c:pt>
                <c:pt idx="78">
                  <c:v>726736.4671264337</c:v>
                </c:pt>
                <c:pt idx="79">
                  <c:v>750040.1797700967</c:v>
                </c:pt>
                <c:pt idx="80">
                  <c:v>977317.2561181651</c:v>
                </c:pt>
                <c:pt idx="81">
                  <c:v>738365.8162118814</c:v>
                </c:pt>
                <c:pt idx="82">
                  <c:v>555758.9328847074</c:v>
                </c:pt>
                <c:pt idx="83">
                  <c:v>847958.6152103833</c:v>
                </c:pt>
                <c:pt idx="84">
                  <c:v>641478.7098756323</c:v>
                </c:pt>
                <c:pt idx="85">
                  <c:v>1.41749740845271E6</c:v>
                </c:pt>
                <c:pt idx="86">
                  <c:v>412783.3910012031</c:v>
                </c:pt>
                <c:pt idx="87">
                  <c:v>866808.326853775</c:v>
                </c:pt>
                <c:pt idx="88">
                  <c:v>998068.7112074004</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612966.3375375384</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746178.9973333656</c:v>
                </c:pt>
                <c:pt idx="121">
                  <c:v>874796.262544826</c:v>
                </c:pt>
                <c:pt idx="122">
                  <c:v>1.33654564229301E6</c:v>
                </c:pt>
                <c:pt idx="123">
                  <c:v>1.37769207449377E6</c:v>
                </c:pt>
                <c:pt idx="124">
                  <c:v>1.28452478247202E6</c:v>
                </c:pt>
                <c:pt idx="125">
                  <c:v>1.42940025661917E6</c:v>
                </c:pt>
                <c:pt idx="126">
                  <c:v>535577.5685189406</c:v>
                </c:pt>
                <c:pt idx="127">
                  <c:v>605019.668904797</c:v>
                </c:pt>
                <c:pt idx="128">
                  <c:v>135217.6881649195</c:v>
                </c:pt>
                <c:pt idx="129">
                  <c:v>493734.966632195</c:v>
                </c:pt>
                <c:pt idx="130">
                  <c:v>497882.1599940747</c:v>
                </c:pt>
                <c:pt idx="131">
                  <c:v>380177.1365665127</c:v>
                </c:pt>
                <c:pt idx="132">
                  <c:v>400444.7837850205</c:v>
                </c:pt>
                <c:pt idx="133">
                  <c:v>523341.4528218271</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c:v>
                </c:pt>
                <c:pt idx="152">
                  <c:v>973989.0772271757</c:v>
                </c:pt>
                <c:pt idx="153">
                  <c:v>951902.2798092004</c:v>
                </c:pt>
                <c:pt idx="154">
                  <c:v>40716.65497361882</c:v>
                </c:pt>
                <c:pt idx="155">
                  <c:v>851882.008587982</c:v>
                </c:pt>
                <c:pt idx="156">
                  <c:v>1.10137822558969E6</c:v>
                </c:pt>
                <c:pt idx="157">
                  <c:v>899438.1242867088</c:v>
                </c:pt>
                <c:pt idx="158">
                  <c:v>554782.8316944435</c:v>
                </c:pt>
                <c:pt idx="159">
                  <c:v>700234.872411224</c:v>
                </c:pt>
                <c:pt idx="160">
                  <c:v>771640.9035358863</c:v>
                </c:pt>
                <c:pt idx="161">
                  <c:v>977752.1691842173</c:v>
                </c:pt>
                <c:pt idx="162">
                  <c:v>1.25912075430413E6</c:v>
                </c:pt>
                <c:pt idx="163">
                  <c:v>329904.7025150504</c:v>
                </c:pt>
                <c:pt idx="164">
                  <c:v>183126.663619189</c:v>
                </c:pt>
                <c:pt idx="165">
                  <c:v>1.62251856038225E6</c:v>
                </c:pt>
                <c:pt idx="166">
                  <c:v>776552.1064732025</c:v>
                </c:pt>
                <c:pt idx="167">
                  <c:v>671083.2773044446</c:v>
                </c:pt>
                <c:pt idx="168">
                  <c:v>610615.9368377347</c:v>
                </c:pt>
                <c:pt idx="169">
                  <c:v>716284.2545277248</c:v>
                </c:pt>
                <c:pt idx="170">
                  <c:v>806202.4186893374</c:v>
                </c:pt>
                <c:pt idx="171">
                  <c:v>747312.0414439584</c:v>
                </c:pt>
                <c:pt idx="172">
                  <c:v>944232.258842558</c:v>
                </c:pt>
                <c:pt idx="173">
                  <c:v>965065.0577547543</c:v>
                </c:pt>
                <c:pt idx="174">
                  <c:v>941664.1247054983</c:v>
                </c:pt>
                <c:pt idx="175">
                  <c:v>900569.898713219</c:v>
                </c:pt>
                <c:pt idx="176">
                  <c:v>1.11972195082553E6</c:v>
                </c:pt>
                <c:pt idx="177">
                  <c:v>1.16226560177328E6</c:v>
                </c:pt>
                <c:pt idx="178">
                  <c:v>916005.7736713493</c:v>
                </c:pt>
                <c:pt idx="179">
                  <c:v>746452.773739179</c:v>
                </c:pt>
                <c:pt idx="180">
                  <c:v>721557.9097997835</c:v>
                </c:pt>
                <c:pt idx="181">
                  <c:v>699394.8940164988</c:v>
                </c:pt>
                <c:pt idx="182">
                  <c:v>736270.5067110093</c:v>
                </c:pt>
                <c:pt idx="183">
                  <c:v>940594.5389047238</c:v>
                </c:pt>
                <c:pt idx="184">
                  <c:v>725216.3213076365</c:v>
                </c:pt>
                <c:pt idx="185">
                  <c:v>1.13217707640708E6</c:v>
                </c:pt>
                <c:pt idx="186">
                  <c:v>469726.455279421</c:v>
                </c:pt>
                <c:pt idx="187">
                  <c:v>456398.7874808223</c:v>
                </c:pt>
                <c:pt idx="188">
                  <c:v>517408.1418553867</c:v>
                </c:pt>
                <c:pt idx="189">
                  <c:v>423735.9259853908</c:v>
                </c:pt>
                <c:pt idx="190">
                  <c:v>341800.5162827266</c:v>
                </c:pt>
                <c:pt idx="191">
                  <c:v>354398.3380169978</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918120.7832125784</c:v>
                </c:pt>
                <c:pt idx="203">
                  <c:v>1.12353825863221E6</c:v>
                </c:pt>
                <c:pt idx="204">
                  <c:v>882686.2736107993</c:v>
                </c:pt>
                <c:pt idx="205">
                  <c:v>788156.0919578218</c:v>
                </c:pt>
                <c:pt idx="206">
                  <c:v>1.36714618505936E6</c:v>
                </c:pt>
                <c:pt idx="207">
                  <c:v>1.33363379036256E6</c:v>
                </c:pt>
                <c:pt idx="208">
                  <c:v>1.16467206471467E6</c:v>
                </c:pt>
                <c:pt idx="209">
                  <c:v>136977.4017558712</c:v>
                </c:pt>
                <c:pt idx="210">
                  <c:v>1.32396291154889E6</c:v>
                </c:pt>
                <c:pt idx="211">
                  <c:v>843206.3363272937</c:v>
                </c:pt>
                <c:pt idx="212">
                  <c:v>434282.0641429553</c:v>
                </c:pt>
                <c:pt idx="213">
                  <c:v>1.0524065239857E6</c:v>
                </c:pt>
                <c:pt idx="214">
                  <c:v>924309.9070854096</c:v>
                </c:pt>
                <c:pt idx="215">
                  <c:v>978941.6567878773</c:v>
                </c:pt>
                <c:pt idx="216">
                  <c:v>478364.1288106487</c:v>
                </c:pt>
                <c:pt idx="217">
                  <c:v>736007.8315193887</c:v>
                </c:pt>
                <c:pt idx="218">
                  <c:v>354389.0951421472</c:v>
                </c:pt>
                <c:pt idx="219">
                  <c:v>893428.0006701364</c:v>
                </c:pt>
                <c:pt idx="220">
                  <c:v>495151.8988769951</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626688.7343495638</c:v>
                </c:pt>
                <c:pt idx="229">
                  <c:v>517771.4053639053</c:v>
                </c:pt>
                <c:pt idx="230">
                  <c:v>140938.1871690321</c:v>
                </c:pt>
                <c:pt idx="231">
                  <c:v>370470.3702553081</c:v>
                </c:pt>
                <c:pt idx="232">
                  <c:v>213579.0131166454</c:v>
                </c:pt>
                <c:pt idx="233">
                  <c:v>79439.83693105236</c:v>
                </c:pt>
                <c:pt idx="234">
                  <c:v>82860.68761008212</c:v>
                </c:pt>
                <c:pt idx="235">
                  <c:v>1.42550162165814E6</c:v>
                </c:pt>
                <c:pt idx="236">
                  <c:v>1.77067648523381E6</c:v>
                </c:pt>
                <c:pt idx="237">
                  <c:v>918666.9968233873</c:v>
                </c:pt>
                <c:pt idx="238">
                  <c:v>777462.0370585971</c:v>
                </c:pt>
                <c:pt idx="239">
                  <c:v>671074.5008301485</c:v>
                </c:pt>
              </c:numCache>
            </c:numRef>
          </c:yVal>
          <c:smooth val="0"/>
        </c:ser>
        <c:dLbls>
          <c:showLegendKey val="0"/>
          <c:showVal val="0"/>
          <c:showCatName val="0"/>
          <c:showSerName val="0"/>
          <c:showPercent val="0"/>
          <c:showBubbleSize val="0"/>
        </c:dLbls>
        <c:axId val="-625003072"/>
        <c:axId val="-625001008"/>
      </c:scatterChart>
      <c:valAx>
        <c:axId val="-625003072"/>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625001008"/>
        <c:crosses val="autoZero"/>
        <c:crossBetween val="midCat"/>
      </c:valAx>
      <c:valAx>
        <c:axId val="-625001008"/>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62500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766303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18</a:t>
            </a:fld>
            <a:endParaRPr lang="en-US"/>
          </a:p>
        </p:txBody>
      </p:sp>
    </p:spTree>
    <p:extLst>
      <p:ext uri="{BB962C8B-B14F-4D97-AF65-F5344CB8AC3E}">
        <p14:creationId xmlns:p14="http://schemas.microsoft.com/office/powerpoint/2010/main" val="1003288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Displacement</a:t>
            </a:r>
            <a:r>
              <a:rPr lang="en-US" baseline="0" dirty="0" smtClean="0"/>
              <a:t> test point</a:t>
            </a:r>
            <a:r>
              <a:rPr lang="ja-JP" altLang="en-US" baseline="0" dirty="0" smtClean="0"/>
              <a:t>を用いることで</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956796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24</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cpRNFLT</a:t>
            </a:r>
            <a:r>
              <a:rPr lang="ja-JP" altLang="en-US" dirty="0" smtClean="0"/>
              <a:t>に対する角度であるので、</a:t>
            </a:r>
            <a:r>
              <a:rPr lang="en-US" altLang="ja-JP" dirty="0"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26</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39</a:t>
            </a:fld>
            <a:endParaRPr lang="en-US"/>
          </a:p>
        </p:txBody>
      </p:sp>
    </p:spTree>
    <p:extLst>
      <p:ext uri="{BB962C8B-B14F-4D97-AF65-F5344CB8AC3E}">
        <p14:creationId xmlns:p14="http://schemas.microsoft.com/office/powerpoint/2010/main" val="98937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 Id="rId3" Type="http://schemas.openxmlformats.org/officeDocument/2006/relationships/image" Target="../media/image26.tiff"/></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tiff"/></Relationships>
</file>

<file path=ppt/slides/_rels/slide39.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 Id="rId3" Type="http://schemas.openxmlformats.org/officeDocument/2006/relationships/image" Target="../media/image4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&amp;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smtClean="0"/>
              <a:t>24-2 </a:t>
            </a:r>
            <a:endParaRPr lang="en-US"/>
          </a:p>
        </p:txBody>
      </p:sp>
    </p:spTree>
    <p:extLst>
      <p:ext uri="{BB962C8B-B14F-4D97-AF65-F5344CB8AC3E}">
        <p14:creationId xmlns:p14="http://schemas.microsoft.com/office/powerpoint/2010/main" val="11318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a:t>
            </a:r>
            <a:r>
              <a:rPr lang="en-US" altLang="ja-JP" sz="4000" dirty="0"/>
              <a:t>i</a:t>
            </a:r>
            <a:r>
              <a:rPr lang="en-US" altLang="ja-JP" sz="4000" dirty="0" smtClean="0"/>
              <a:t>s affected</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5720" y="1343462"/>
            <a:ext cx="8026400" cy="44802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0"/>
            <a:ext cx="9144000" cy="4214718"/>
          </a:xfrm>
          <a:prstGeom prst="rect">
            <a:avLst/>
          </a:prstGeom>
        </p:spPr>
      </p:pic>
    </p:spTree>
    <p:extLst>
      <p:ext uri="{BB962C8B-B14F-4D97-AF65-F5344CB8AC3E}">
        <p14:creationId xmlns:p14="http://schemas.microsoft.com/office/powerpoint/2010/main" val="152335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4672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06944"/>
            <a:ext cx="9144000" cy="5651056"/>
          </a:xfrm>
          <a:prstGeom prst="rect">
            <a:avLst/>
          </a:prstGeom>
        </p:spPr>
      </p:pic>
      <p:sp>
        <p:nvSpPr>
          <p:cNvPr id="2" name="Title 1"/>
          <p:cNvSpPr>
            <a:spLocks noGrp="1"/>
          </p:cNvSpPr>
          <p:nvPr>
            <p:ph type="title"/>
          </p:nvPr>
        </p:nvSpPr>
        <p:spPr/>
        <p:txBody>
          <a:bodyPr>
            <a:normAutofit/>
          </a:bodyPr>
          <a:lstStyle/>
          <a:p>
            <a:r>
              <a:rPr lang="en-US" sz="3200" dirty="0" smtClean="0"/>
              <a:t>SO displaced test point </a:t>
            </a:r>
            <a:r>
              <a:rPr lang="en-US" sz="3200" dirty="0" smtClean="0">
                <a:solidFill>
                  <a:srgbClr val="FF0100"/>
                </a:solidFill>
              </a:rPr>
              <a:t>should </a:t>
            </a:r>
            <a:r>
              <a:rPr lang="en-US" sz="3200" smtClean="0">
                <a:solidFill>
                  <a:srgbClr val="FF0100"/>
                </a:solidFill>
              </a:rPr>
              <a:t>be corrected</a:t>
            </a:r>
            <a:endParaRPr lang="en-US" sz="3200" dirty="0">
              <a:solidFill>
                <a:srgbClr val="FF0100"/>
              </a:solidFill>
            </a:endParaRPr>
          </a:p>
        </p:txBody>
      </p:sp>
    </p:spTree>
    <p:extLst>
      <p:ext uri="{BB962C8B-B14F-4D97-AF65-F5344CB8AC3E}">
        <p14:creationId xmlns:p14="http://schemas.microsoft.com/office/powerpoint/2010/main" val="644596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4" name="TextBox 3"/>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258"/>
          <a:stretch/>
        </p:blipFill>
        <p:spPr>
          <a:xfrm>
            <a:off x="4985698" y="2481942"/>
            <a:ext cx="3846205" cy="3558773"/>
          </a:xfrm>
          <a:prstGeom prst="rect">
            <a:avLst/>
          </a:prstGeom>
        </p:spPr>
      </p:pic>
      <p:sp>
        <p:nvSpPr>
          <p:cNvPr id="6" name="TextBox 5"/>
          <p:cNvSpPr txBox="1"/>
          <p:nvPr/>
        </p:nvSpPr>
        <p:spPr>
          <a:xfrm>
            <a:off x="1773635" y="1903930"/>
            <a:ext cx="1496115" cy="369332"/>
          </a:xfrm>
          <a:prstGeom prst="rect">
            <a:avLst/>
          </a:prstGeom>
          <a:noFill/>
        </p:spPr>
        <p:txBody>
          <a:bodyPr wrap="none" rtlCol="0">
            <a:spAutoFit/>
          </a:bodyPr>
          <a:lstStyle/>
          <a:p>
            <a:pPr algn="ctr"/>
            <a:r>
              <a:rPr lang="en-US" dirty="0" err="1" smtClean="0"/>
              <a:t>Drasdo</a:t>
            </a:r>
            <a:r>
              <a:rPr lang="en-US" dirty="0" smtClean="0"/>
              <a:t> model</a:t>
            </a:r>
            <a:endParaRPr lang="en-US" dirty="0"/>
          </a:p>
        </p:txBody>
      </p:sp>
      <p:sp>
        <p:nvSpPr>
          <p:cNvPr id="7" name="TextBox 6"/>
          <p:cNvSpPr txBox="1"/>
          <p:nvPr/>
        </p:nvSpPr>
        <p:spPr>
          <a:xfrm>
            <a:off x="5768390" y="1903930"/>
            <a:ext cx="2396938" cy="369332"/>
          </a:xfrm>
          <a:prstGeom prst="rect">
            <a:avLst/>
          </a:prstGeom>
          <a:noFill/>
        </p:spPr>
        <p:txBody>
          <a:bodyPr wrap="none" rtlCol="0">
            <a:spAutoFit/>
          </a:bodyPr>
          <a:lstStyle/>
          <a:p>
            <a:pPr algn="ctr"/>
            <a:r>
              <a:rPr lang="en-US" dirty="0" err="1" smtClean="0"/>
              <a:t>Trupin</a:t>
            </a:r>
            <a:r>
              <a:rPr lang="en-US" dirty="0" smtClean="0"/>
              <a:t> individual model</a:t>
            </a:r>
            <a:endParaRPr lang="en-US" dirty="0"/>
          </a:p>
        </p:txBody>
      </p:sp>
    </p:spTree>
    <p:extLst>
      <p:ext uri="{BB962C8B-B14F-4D97-AF65-F5344CB8AC3E}">
        <p14:creationId xmlns:p14="http://schemas.microsoft.com/office/powerpoint/2010/main" val="23405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47700"/>
            <a:ext cx="8001000" cy="5549900"/>
          </a:xfrm>
          <a:prstGeom prst="rect">
            <a:avLst/>
          </a:prstGeom>
        </p:spPr>
      </p:pic>
      <p:sp>
        <p:nvSpPr>
          <p:cNvPr id="4" name="TextBox 3"/>
          <p:cNvSpPr txBox="1"/>
          <p:nvPr/>
        </p:nvSpPr>
        <p:spPr>
          <a:xfrm>
            <a:off x="6502400" y="6342743"/>
            <a:ext cx="2577437" cy="369332"/>
          </a:xfrm>
          <a:prstGeom prst="rect">
            <a:avLst/>
          </a:prstGeom>
          <a:noFill/>
        </p:spPr>
        <p:txBody>
          <a:bodyPr wrap="none" rtlCol="0">
            <a:spAutoFit/>
          </a:bodyPr>
          <a:lstStyle/>
          <a:p>
            <a:r>
              <a:rPr lang="en-US" dirty="0" err="1" smtClean="0"/>
              <a:t>Drasdo</a:t>
            </a:r>
            <a:r>
              <a:rPr lang="en-US" dirty="0" smtClean="0"/>
              <a:t> N. Vison Res 2007</a:t>
            </a:r>
            <a:endParaRPr lang="en-US" dirty="0"/>
          </a:p>
        </p:txBody>
      </p:sp>
    </p:spTree>
    <p:extLst>
      <p:ext uri="{BB962C8B-B14F-4D97-AF65-F5344CB8AC3E}">
        <p14:creationId xmlns:p14="http://schemas.microsoft.com/office/powerpoint/2010/main" val="7578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914399" y="1997839"/>
            <a:ext cx="7242629" cy="3970318"/>
          </a:xfrm>
          <a:prstGeom prst="rect">
            <a:avLst/>
          </a:prstGeom>
        </p:spPr>
        <p:txBody>
          <a:bodyPr wrap="square">
            <a:spAutoFit/>
          </a:bodyPr>
          <a:lstStyle/>
          <a:p>
            <a:r>
              <a:rPr lang="en-US" dirty="0">
                <a:solidFill>
                  <a:srgbClr val="737373"/>
                </a:solidFill>
                <a:latin typeface="Arial" charset="0"/>
              </a:rPr>
              <a:t>Lateral displacement at a location in the ganglion cell layer (GCL) is calculated using the coefficients </a:t>
            </a:r>
            <a:r>
              <a:rPr lang="en-US" i="1" dirty="0" err="1">
                <a:solidFill>
                  <a:srgbClr val="737373"/>
                </a:solidFill>
                <a:latin typeface="Arial" charset="0"/>
              </a:rPr>
              <a:t>a</a:t>
            </a:r>
            <a:r>
              <a:rPr lang="en-US" i="1" baseline="-25000" dirty="0" err="1">
                <a:solidFill>
                  <a:srgbClr val="737373"/>
                </a:solidFill>
                <a:latin typeface="Arial" charset="0"/>
              </a:rPr>
              <a:t>i</a:t>
            </a:r>
            <a:r>
              <a:rPr lang="en-US" i="1" dirty="0" err="1">
                <a:solidFill>
                  <a:srgbClr val="737373"/>
                </a:solidFill>
                <a:latin typeface="Arial" charset="0"/>
              </a:rPr>
              <a:t>b</a:t>
            </a:r>
            <a:r>
              <a:rPr lang="en-US" i="1" baseline="-25000" dirty="0" err="1">
                <a:solidFill>
                  <a:srgbClr val="737373"/>
                </a:solidFill>
                <a:latin typeface="Arial" charset="0"/>
              </a:rPr>
              <a:t>i</a:t>
            </a:r>
            <a:r>
              <a:rPr lang="en-US" dirty="0">
                <a:solidFill>
                  <a:srgbClr val="737373"/>
                </a:solidFill>
                <a:latin typeface="Arial" charset="0"/>
              </a:rPr>
              <a:t>, </a:t>
            </a:r>
            <a:r>
              <a:rPr lang="en-US" i="1" dirty="0">
                <a:solidFill>
                  <a:srgbClr val="737373"/>
                </a:solidFill>
                <a:latin typeface="Arial" charset="0"/>
              </a:rPr>
              <a:t>c</a:t>
            </a:r>
            <a:r>
              <a:rPr lang="en-US" i="1" baseline="-25000" dirty="0">
                <a:solidFill>
                  <a:srgbClr val="737373"/>
                </a:solidFill>
                <a:latin typeface="Arial" charset="0"/>
              </a:rPr>
              <a:t>i</a:t>
            </a:r>
            <a:r>
              <a:rPr lang="en-US" dirty="0">
                <a:solidFill>
                  <a:srgbClr val="737373"/>
                </a:solidFill>
                <a:latin typeface="Arial" charset="0"/>
              </a:rPr>
              <a:t>, and </a:t>
            </a:r>
            <a:r>
              <a:rPr lang="en-US" i="1" dirty="0">
                <a:solidFill>
                  <a:srgbClr val="737373"/>
                </a:solidFill>
                <a:latin typeface="Arial" charset="0"/>
              </a:rPr>
              <a:t>d</a:t>
            </a:r>
            <a:r>
              <a:rPr lang="en-US" i="1" baseline="-25000" dirty="0">
                <a:solidFill>
                  <a:srgbClr val="737373"/>
                </a:solidFill>
                <a:latin typeface="Arial" charset="0"/>
              </a:rPr>
              <a:t>i</a:t>
            </a:r>
            <a:r>
              <a:rPr lang="en-US" dirty="0">
                <a:solidFill>
                  <a:srgbClr val="737373"/>
                </a:solidFill>
                <a:latin typeface="Arial" charset="0"/>
              </a:rPr>
              <a:t> and a temporary variable </a:t>
            </a:r>
            <a:r>
              <a:rPr lang="en-US" i="1" dirty="0">
                <a:solidFill>
                  <a:srgbClr val="737373"/>
                </a:solidFill>
                <a:latin typeface="Arial" charset="0"/>
              </a:rPr>
              <a:t>T</a:t>
            </a:r>
            <a:r>
              <a:rPr lang="en-US" dirty="0">
                <a:solidFill>
                  <a:srgbClr val="737373"/>
                </a:solidFill>
                <a:latin typeface="Arial" charset="0"/>
              </a:rPr>
              <a:t> as follows</a:t>
            </a:r>
            <a:r>
              <a:rPr lang="en-US" dirty="0" smtClean="0">
                <a:solidFill>
                  <a:srgbClr val="737373"/>
                </a:solidFill>
                <a:latin typeface="Arial" charset="0"/>
              </a:rPr>
              <a:t>:</a:t>
            </a:r>
          </a:p>
          <a:p>
            <a:endParaRPr lang="en-US" dirty="0">
              <a:solidFill>
                <a:srgbClr val="737373"/>
              </a:solidFill>
              <a:latin typeface="Arial" charset="0"/>
            </a:endParaRPr>
          </a:p>
          <a:p>
            <a:endParaRPr lang="en-US" dirty="0" smtClean="0">
              <a:solidFill>
                <a:srgbClr val="737373"/>
              </a:solidFill>
              <a:latin typeface="Arial" charset="0"/>
            </a:endParaRPr>
          </a:p>
          <a:p>
            <a:r>
              <a:rPr lang="en-US" dirty="0" smtClean="0">
                <a:solidFill>
                  <a:srgbClr val="737373"/>
                </a:solidFill>
                <a:latin typeface="Arial" charset="0"/>
              </a:rPr>
              <a:t> </a:t>
            </a:r>
            <a:r>
              <a:rPr lang="en-US" dirty="0">
                <a:solidFill>
                  <a:srgbClr val="737373"/>
                </a:solidFill>
                <a:latin typeface="Arial" charset="0"/>
              </a:rPr>
              <a:t>for an eccentricity in the ganglion cell layer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falling between </a:t>
            </a:r>
            <a:r>
              <a:rPr lang="en-US" i="1" dirty="0">
                <a:solidFill>
                  <a:srgbClr val="737373"/>
                </a:solidFill>
                <a:latin typeface="Arial" charset="0"/>
              </a:rPr>
              <a:t>x</a:t>
            </a:r>
            <a:r>
              <a:rPr lang="en-US" i="1" baseline="-25000" dirty="0">
                <a:solidFill>
                  <a:srgbClr val="737373"/>
                </a:solidFill>
                <a:latin typeface="Arial" charset="0"/>
              </a:rPr>
              <a:t>i</a:t>
            </a:r>
            <a:r>
              <a:rPr lang="en-US" dirty="0">
                <a:solidFill>
                  <a:srgbClr val="737373"/>
                </a:solidFill>
                <a:latin typeface="Arial" charset="0"/>
              </a:rPr>
              <a:t> and </a:t>
            </a:r>
            <a:r>
              <a:rPr lang="en-US" i="1" dirty="0">
                <a:solidFill>
                  <a:srgbClr val="737373"/>
                </a:solidFill>
                <a:latin typeface="Arial" charset="0"/>
              </a:rPr>
              <a:t>x</a:t>
            </a:r>
            <a:r>
              <a:rPr lang="en-US" i="1" baseline="-25000" dirty="0">
                <a:solidFill>
                  <a:srgbClr val="737373"/>
                </a:solidFill>
                <a:latin typeface="Arial" charset="0"/>
              </a:rPr>
              <a:t>i</a:t>
            </a:r>
            <a:r>
              <a:rPr lang="en-US" dirty="0">
                <a:solidFill>
                  <a:srgbClr val="737373"/>
                </a:solidFill>
                <a:latin typeface="Arial" charset="0"/>
              </a:rPr>
              <a:t> + 1</a:t>
            </a:r>
            <a:r>
              <a:rPr lang="en-US" dirty="0" smtClean="0">
                <a:solidFill>
                  <a:srgbClr val="737373"/>
                </a:solidFill>
                <a:latin typeface="Arial" charset="0"/>
              </a:rPr>
              <a:t>,</a:t>
            </a:r>
          </a:p>
          <a:p>
            <a:endParaRPr lang="en-US" dirty="0">
              <a:solidFill>
                <a:srgbClr val="737373"/>
              </a:solidFill>
              <a:latin typeface="Arial" charset="0"/>
            </a:endParaRPr>
          </a:p>
          <a:p>
            <a:r>
              <a:rPr lang="en-US" dirty="0">
                <a:solidFill>
                  <a:srgbClr val="737373"/>
                </a:solidFill>
                <a:latin typeface="Arial" charset="0"/>
              </a:rPr>
              <a:t> </a:t>
            </a:r>
            <a:r>
              <a:rPr lang="en-US" i="1" dirty="0">
                <a:solidFill>
                  <a:srgbClr val="737373"/>
                </a:solidFill>
                <a:latin typeface="Arial" charset="0"/>
              </a:rPr>
              <a:t>T</a:t>
            </a:r>
            <a:r>
              <a:rPr lang="en-US" dirty="0">
                <a:solidFill>
                  <a:srgbClr val="737373"/>
                </a:solidFill>
                <a:latin typeface="Arial" charset="0"/>
              </a:rPr>
              <a:t> =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x</a:t>
            </a:r>
            <a:r>
              <a:rPr lang="en-US" baseline="-25000" dirty="0">
                <a:solidFill>
                  <a:srgbClr val="737373"/>
                </a:solidFill>
                <a:latin typeface="Arial" charset="0"/>
              </a:rPr>
              <a:t>i</a:t>
            </a:r>
            <a:r>
              <a:rPr lang="en-US" dirty="0">
                <a:solidFill>
                  <a:srgbClr val="737373"/>
                </a:solidFill>
                <a:latin typeface="Arial" charset="0"/>
              </a:rPr>
              <a:t> </a:t>
            </a:r>
            <a:endParaRPr lang="en-US" dirty="0" smtClean="0">
              <a:solidFill>
                <a:srgbClr val="737373"/>
              </a:solidFill>
              <a:latin typeface="Arial" charset="0"/>
            </a:endParaRPr>
          </a:p>
          <a:p>
            <a:endParaRPr lang="en-US" dirty="0">
              <a:solidFill>
                <a:srgbClr val="737373"/>
              </a:solidFill>
              <a:latin typeface="Arial" charset="0"/>
            </a:endParaRPr>
          </a:p>
          <a:p>
            <a:r>
              <a:rPr lang="en-US" dirty="0" smtClean="0">
                <a:solidFill>
                  <a:srgbClr val="737373"/>
                </a:solidFill>
                <a:latin typeface="Arial" charset="0"/>
              </a:rPr>
              <a:t>Displacement </a:t>
            </a:r>
            <a:r>
              <a:rPr lang="en-US" dirty="0">
                <a:solidFill>
                  <a:srgbClr val="737373"/>
                </a:solidFill>
                <a:latin typeface="Arial" charset="0"/>
              </a:rPr>
              <a:t>= ((</a:t>
            </a:r>
            <a:r>
              <a:rPr lang="en-US" dirty="0" err="1">
                <a:solidFill>
                  <a:srgbClr val="737373"/>
                </a:solidFill>
                <a:latin typeface="Arial" charset="0"/>
              </a:rPr>
              <a:t>a</a:t>
            </a:r>
            <a:r>
              <a:rPr lang="en-US" baseline="-25000" dirty="0" err="1">
                <a:solidFill>
                  <a:srgbClr val="737373"/>
                </a:solidFill>
                <a:latin typeface="Arial" charset="0"/>
              </a:rPr>
              <a:t>i</a:t>
            </a:r>
            <a:r>
              <a:rPr lang="en-US" dirty="0">
                <a:solidFill>
                  <a:srgbClr val="737373"/>
                </a:solidFill>
                <a:latin typeface="Arial" charset="0"/>
              </a:rPr>
              <a:t>/6 ·</a:t>
            </a:r>
            <a:r>
              <a:rPr lang="en-US" i="1" dirty="0">
                <a:solidFill>
                  <a:srgbClr val="737373"/>
                </a:solidFill>
                <a:latin typeface="Arial" charset="0"/>
              </a:rPr>
              <a:t>T</a:t>
            </a:r>
            <a:r>
              <a:rPr lang="en-US" dirty="0">
                <a:solidFill>
                  <a:srgbClr val="737373"/>
                </a:solidFill>
                <a:latin typeface="Arial" charset="0"/>
              </a:rPr>
              <a:t> + </a:t>
            </a:r>
            <a:r>
              <a:rPr lang="en-US" i="1" dirty="0">
                <a:solidFill>
                  <a:srgbClr val="737373"/>
                </a:solidFill>
                <a:latin typeface="Arial" charset="0"/>
              </a:rPr>
              <a:t>b</a:t>
            </a:r>
            <a:r>
              <a:rPr lang="en-US" i="1" baseline="-25000" dirty="0">
                <a:solidFill>
                  <a:srgbClr val="737373"/>
                </a:solidFill>
                <a:latin typeface="Arial" charset="0"/>
              </a:rPr>
              <a:t>i</a:t>
            </a:r>
            <a:r>
              <a:rPr lang="en-US" dirty="0">
                <a:solidFill>
                  <a:srgbClr val="737373"/>
                </a:solidFill>
                <a:latin typeface="Arial" charset="0"/>
              </a:rPr>
              <a:t>/2) ·</a:t>
            </a:r>
            <a:r>
              <a:rPr lang="en-US" i="1" dirty="0">
                <a:solidFill>
                  <a:srgbClr val="737373"/>
                </a:solidFill>
                <a:latin typeface="Arial" charset="0"/>
              </a:rPr>
              <a:t>T</a:t>
            </a:r>
            <a:r>
              <a:rPr lang="en-US" dirty="0">
                <a:solidFill>
                  <a:srgbClr val="737373"/>
                </a:solidFill>
                <a:latin typeface="Arial" charset="0"/>
              </a:rPr>
              <a:t>+ </a:t>
            </a:r>
            <a:r>
              <a:rPr lang="en-US" i="1" dirty="0">
                <a:solidFill>
                  <a:srgbClr val="737373"/>
                </a:solidFill>
                <a:latin typeface="Arial" charset="0"/>
              </a:rPr>
              <a:t>c</a:t>
            </a:r>
            <a:r>
              <a:rPr lang="en-US" i="1" baseline="-25000" dirty="0">
                <a:solidFill>
                  <a:srgbClr val="737373"/>
                </a:solidFill>
                <a:latin typeface="Arial" charset="0"/>
              </a:rPr>
              <a:t>i</a:t>
            </a:r>
            <a:r>
              <a:rPr lang="en-US" dirty="0">
                <a:solidFill>
                  <a:srgbClr val="737373"/>
                </a:solidFill>
                <a:latin typeface="Arial" charset="0"/>
              </a:rPr>
              <a:t>) ·</a:t>
            </a:r>
            <a:r>
              <a:rPr lang="en-US" i="1" dirty="0">
                <a:solidFill>
                  <a:srgbClr val="737373"/>
                </a:solidFill>
                <a:latin typeface="Arial" charset="0"/>
              </a:rPr>
              <a:t>T</a:t>
            </a:r>
            <a:r>
              <a:rPr lang="en-US" dirty="0">
                <a:solidFill>
                  <a:srgbClr val="737373"/>
                </a:solidFill>
                <a:latin typeface="Arial" charset="0"/>
              </a:rPr>
              <a:t> + </a:t>
            </a:r>
            <a:r>
              <a:rPr lang="en-US" i="1" dirty="0">
                <a:solidFill>
                  <a:srgbClr val="737373"/>
                </a:solidFill>
                <a:latin typeface="Arial" charset="0"/>
              </a:rPr>
              <a:t>d</a:t>
            </a:r>
            <a:r>
              <a:rPr lang="en-US" i="1" baseline="-25000" dirty="0">
                <a:solidFill>
                  <a:srgbClr val="737373"/>
                </a:solidFill>
                <a:latin typeface="Arial" charset="0"/>
              </a:rPr>
              <a:t>i</a:t>
            </a:r>
            <a:r>
              <a:rPr lang="en-US" dirty="0">
                <a:solidFill>
                  <a:srgbClr val="737373"/>
                </a:solidFill>
                <a:latin typeface="Arial" charset="0"/>
              </a:rPr>
              <a:t> </a:t>
            </a:r>
            <a:endParaRPr lang="en-US" dirty="0" smtClean="0">
              <a:solidFill>
                <a:srgbClr val="737373"/>
              </a:solidFill>
              <a:latin typeface="Arial" charset="0"/>
            </a:endParaRPr>
          </a:p>
          <a:p>
            <a:endParaRPr lang="en-US" dirty="0">
              <a:solidFill>
                <a:srgbClr val="737373"/>
              </a:solidFill>
              <a:latin typeface="Arial" charset="0"/>
            </a:endParaRPr>
          </a:p>
          <a:p>
            <a:r>
              <a:rPr lang="en-US" dirty="0" smtClean="0">
                <a:solidFill>
                  <a:srgbClr val="737373"/>
                </a:solidFill>
                <a:latin typeface="Arial" charset="0"/>
              </a:rPr>
              <a:t>Eccentricity </a:t>
            </a:r>
            <a:r>
              <a:rPr lang="en-US" dirty="0">
                <a:solidFill>
                  <a:srgbClr val="737373"/>
                </a:solidFill>
                <a:latin typeface="Arial" charset="0"/>
              </a:rPr>
              <a:t>in the layer of inner segments (</a:t>
            </a:r>
            <a:r>
              <a:rPr lang="en-US" i="1" dirty="0" err="1">
                <a:solidFill>
                  <a:srgbClr val="737373"/>
                </a:solidFill>
                <a:latin typeface="Arial" charset="0"/>
              </a:rPr>
              <a:t>ecc</a:t>
            </a:r>
            <a:r>
              <a:rPr lang="en-US" baseline="-25000" dirty="0" err="1">
                <a:solidFill>
                  <a:srgbClr val="737373"/>
                </a:solidFill>
                <a:latin typeface="Arial" charset="0"/>
              </a:rPr>
              <a:t>IS</a:t>
            </a:r>
            <a:r>
              <a:rPr lang="en-US" dirty="0">
                <a:solidFill>
                  <a:srgbClr val="737373"/>
                </a:solidFill>
                <a:latin typeface="Arial" charset="0"/>
              </a:rPr>
              <a:t>) =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 displacement.</a:t>
            </a:r>
            <a:endParaRPr lang="en-US" dirty="0"/>
          </a:p>
        </p:txBody>
      </p:sp>
    </p:spTree>
    <p:extLst>
      <p:ext uri="{BB962C8B-B14F-4D97-AF65-F5344CB8AC3E}">
        <p14:creationId xmlns:p14="http://schemas.microsoft.com/office/powerpoint/2010/main" val="442380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a:t>
            </a:r>
            <a:r>
              <a:rPr lang="en-US" altLang="ja-JP" dirty="0" smtClean="0"/>
              <a:t>_OCT decreased by DTP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248" y="1702142"/>
            <a:ext cx="5379505" cy="4034629"/>
          </a:xfrm>
          <a:prstGeom prst="rect">
            <a:avLst/>
          </a:prstGeom>
        </p:spPr>
      </p:pic>
      <p:sp>
        <p:nvSpPr>
          <p:cNvPr id="4" name="TextBox 3"/>
          <p:cNvSpPr txBox="1"/>
          <p:nvPr/>
        </p:nvSpPr>
        <p:spPr>
          <a:xfrm>
            <a:off x="4428137" y="2224216"/>
            <a:ext cx="287726" cy="369332"/>
          </a:xfrm>
          <a:prstGeom prst="rect">
            <a:avLst/>
          </a:prstGeom>
          <a:noFill/>
        </p:spPr>
        <p:txBody>
          <a:bodyPr wrap="square" rtlCol="0">
            <a:spAutoFit/>
          </a:bodyPr>
          <a:lstStyle/>
          <a:p>
            <a:r>
              <a:rPr lang="en-US" smtClean="0"/>
              <a:t>*</a:t>
            </a:r>
            <a:endParaRPr lang="en-US"/>
          </a:p>
        </p:txBody>
      </p:sp>
      <p:sp>
        <p:nvSpPr>
          <p:cNvPr id="5" name="TextBox 4"/>
          <p:cNvSpPr txBox="1"/>
          <p:nvPr/>
        </p:nvSpPr>
        <p:spPr>
          <a:xfrm>
            <a:off x="6409336" y="6256638"/>
            <a:ext cx="2438102" cy="369332"/>
          </a:xfrm>
          <a:prstGeom prst="rect">
            <a:avLst/>
          </a:prstGeom>
          <a:noFill/>
        </p:spPr>
        <p:txBody>
          <a:bodyPr wrap="square" rtlCol="0">
            <a:spAutoFit/>
          </a:bodyPr>
          <a:lstStyle/>
          <a:p>
            <a:r>
              <a:rPr lang="en-US" dirty="0" smtClean="0"/>
              <a:t>* Paired t-test p&lt;0.0001 </a:t>
            </a:r>
            <a:endParaRPr lang="en-US" dirty="0"/>
          </a:p>
        </p:txBody>
      </p:sp>
    </p:spTree>
    <p:extLst>
      <p:ext uri="{BB962C8B-B14F-4D97-AF65-F5344CB8AC3E}">
        <p14:creationId xmlns:p14="http://schemas.microsoft.com/office/powerpoint/2010/main" val="1001475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978730" y="5865744"/>
            <a:ext cx="3329501" cy="400110"/>
          </a:xfrm>
          <a:prstGeom prst="rect">
            <a:avLst/>
          </a:prstGeom>
          <a:noFill/>
        </p:spPr>
        <p:txBody>
          <a:bodyPr wrap="none" rtlCol="0">
            <a:spAutoFit/>
          </a:bodyPr>
          <a:lstStyle/>
          <a:p>
            <a:pPr algn="ctr"/>
            <a:r>
              <a:rPr lang="en-US" sz="2000" dirty="0" smtClean="0"/>
              <a:t>In b</a:t>
            </a:r>
            <a:r>
              <a:rPr lang="en-US" sz="2000" dirty="0" smtClean="0"/>
              <a:t>etween 180 &amp; 360 degree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289 </a:t>
            </a:r>
            <a:r>
              <a:rPr lang="en-US" dirty="0" smtClean="0"/>
              <a:t>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1"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2" y="1769347"/>
            <a:ext cx="4425741"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RNFLT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2211859"/>
            <a:ext cx="5135844" cy="3035212"/>
          </a:xfrm>
          <a:prstGeom prst="rect">
            <a:avLst/>
          </a:prstGeom>
        </p:spPr>
      </p:pic>
      <p:sp>
        <p:nvSpPr>
          <p:cNvPr id="4" name="Rectangle 3"/>
          <p:cNvSpPr/>
          <p:nvPr/>
        </p:nvSpPr>
        <p:spPr>
          <a:xfrm>
            <a:off x="5719601" y="648418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502"/>
          <a:stretch/>
        </p:blipFill>
        <p:spPr>
          <a:xfrm>
            <a:off x="5288692" y="2397479"/>
            <a:ext cx="3855308" cy="2663972"/>
          </a:xfrm>
          <a:prstGeom prst="rect">
            <a:avLst/>
          </a:prstGeom>
        </p:spPr>
      </p:pic>
    </p:spTree>
    <p:extLst>
      <p:ext uri="{BB962C8B-B14F-4D97-AF65-F5344CB8AC3E}">
        <p14:creationId xmlns:p14="http://schemas.microsoft.com/office/powerpoint/2010/main" val="105385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smtClean="0"/>
              <a:t>cpRNFLT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cpRNFLT Clock hour</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HFA24-2 test point and cpRNFLT</a:t>
            </a:r>
            <a:endParaRPr lang="en-US" dirty="0"/>
          </a:p>
        </p:txBody>
      </p:sp>
      <p:pic>
        <p:nvPicPr>
          <p:cNvPr id="3" name="Picture 2"/>
          <p:cNvPicPr>
            <a:picLocks noChangeAspect="1"/>
          </p:cNvPicPr>
          <p:nvPr/>
        </p:nvPicPr>
        <p:blipFill rotWithShape="1">
          <a:blip r:embed="rId2"/>
          <a:srcRect b="26847"/>
          <a:stretch/>
        </p:blipFill>
        <p:spPr>
          <a:xfrm>
            <a:off x="1877698" y="1995832"/>
            <a:ext cx="5388604" cy="4673019"/>
          </a:xfrm>
          <a:prstGeom prst="rect">
            <a:avLst/>
          </a:prstGeom>
        </p:spPr>
      </p:pic>
      <p:sp>
        <p:nvSpPr>
          <p:cNvPr id="4" name="Rectangle 3"/>
          <p:cNvSpPr/>
          <p:nvPr/>
        </p:nvSpPr>
        <p:spPr>
          <a:xfrm>
            <a:off x="7158777" y="6484185"/>
            <a:ext cx="1985223" cy="369332"/>
          </a:xfrm>
          <a:prstGeom prst="rect">
            <a:avLst/>
          </a:prstGeom>
        </p:spPr>
        <p:txBody>
          <a:bodyPr wrap="none">
            <a:spAutoFit/>
          </a:bodyPr>
          <a:lstStyle/>
          <a:p>
            <a:r>
              <a:rPr lang="en-US" dirty="0" smtClean="0"/>
              <a:t>Raza AS. IOVS 2015</a:t>
            </a:r>
            <a:endParaRPr lang="en-US" dirty="0"/>
          </a:p>
        </p:txBody>
      </p:sp>
    </p:spTree>
    <p:extLst>
      <p:ext uri="{BB962C8B-B14F-4D97-AF65-F5344CB8AC3E}">
        <p14:creationId xmlns:p14="http://schemas.microsoft.com/office/powerpoint/2010/main" val="42370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515104"/>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4335666"/>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ヶ月以内に行っていた</a:t>
            </a:r>
            <a:r>
              <a:rPr kumimoji="1" lang="en-US" altLang="ja-JP" sz="2400" dirty="0" smtClean="0">
                <a:solidFill>
                  <a:srgbClr val="FF0100"/>
                </a:solidFill>
              </a:rPr>
              <a:t>XX</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3" name="TextBox 2"/>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10" name="TextBox 9"/>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4086272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
        <p:nvSpPr>
          <p:cNvPr id="2" name="TextBox 1"/>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pPr algn="ctr"/>
            <a:r>
              <a:rPr kumimoji="1" lang="en-US" altLang="ja-JP" dirty="0" smtClean="0"/>
              <a:t>RGC_10-2displased</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pPr algn="ctr"/>
            <a:r>
              <a:rPr kumimoji="1" lang="en-US" altLang="ja-JP" dirty="0" smtClean="0"/>
              <a:t>RGC_10-2displaced</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
        <p:nvSpPr>
          <p:cNvPr id="14" name="TextBox 13"/>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conventional TP </a:t>
            </a:r>
            <a:endParaRPr lang="en-US" dirty="0"/>
          </a:p>
        </p:txBody>
      </p:sp>
      <p:pic>
        <p:nvPicPr>
          <p:cNvPr id="3" name="Picture 2"/>
          <p:cNvPicPr>
            <a:picLocks noChangeAspect="1"/>
          </p:cNvPicPr>
          <p:nvPr/>
        </p:nvPicPr>
        <p:blipFill>
          <a:blip r:embed="rId2"/>
          <a:stretch>
            <a:fillRect/>
          </a:stretch>
        </p:blipFill>
        <p:spPr>
          <a:xfrm>
            <a:off x="0" y="1206944"/>
            <a:ext cx="9144000" cy="5651056"/>
          </a:xfrm>
          <a:prstGeom prst="rect">
            <a:avLst/>
          </a:prstGeom>
        </p:spPr>
      </p:pic>
      <p:sp>
        <p:nvSpPr>
          <p:cNvPr id="4" name="TextBox 3"/>
          <p:cNvSpPr txBox="1"/>
          <p:nvPr/>
        </p:nvSpPr>
        <p:spPr>
          <a:xfrm>
            <a:off x="6328228" y="2532507"/>
            <a:ext cx="16301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Factor = 7</a:t>
            </a:r>
          </a:p>
          <a:p>
            <a:r>
              <a:rPr lang="en-US" dirty="0" smtClean="0"/>
              <a:t>Component = 5</a:t>
            </a:r>
            <a:endParaRPr lang="en-US" dirty="0"/>
          </a:p>
        </p:txBody>
      </p:sp>
    </p:spTree>
    <p:extLst>
      <p:ext uri="{BB962C8B-B14F-4D97-AF65-F5344CB8AC3E}">
        <p14:creationId xmlns:p14="http://schemas.microsoft.com/office/powerpoint/2010/main" val="183903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component</a:t>
            </a:r>
            <a:endParaRPr lang="en-US" dirty="0"/>
          </a:p>
        </p:txBody>
      </p:sp>
      <p:grpSp>
        <p:nvGrpSpPr>
          <p:cNvPr id="10" name="Group 9"/>
          <p:cNvGrpSpPr/>
          <p:nvPr/>
        </p:nvGrpSpPr>
        <p:grpSpPr>
          <a:xfrm>
            <a:off x="-23399" y="2211196"/>
            <a:ext cx="9167399" cy="3335493"/>
            <a:chOff x="-23399" y="2975429"/>
            <a:chExt cx="9167399" cy="3335493"/>
          </a:xfrm>
        </p:grpSpPr>
        <p:pic>
          <p:nvPicPr>
            <p:cNvPr id="3" name="Picture 2"/>
            <p:cNvPicPr>
              <a:picLocks noChangeAspect="1"/>
            </p:cNvPicPr>
            <p:nvPr/>
          </p:nvPicPr>
          <p:blipFill rotWithShape="1">
            <a:blip r:embed="rId3"/>
            <a:srcRect t="7741" r="37569"/>
            <a:stretch/>
          </p:blipFill>
          <p:spPr>
            <a:xfrm>
              <a:off x="-23399" y="2975429"/>
              <a:ext cx="2860514" cy="2612463"/>
            </a:xfrm>
            <a:prstGeom prst="rect">
              <a:avLst/>
            </a:prstGeom>
            <a:ln w="28575">
              <a:solidFill>
                <a:srgbClr val="FF0100"/>
              </a:solidFill>
            </a:ln>
          </p:spPr>
        </p:pic>
        <p:pic>
          <p:nvPicPr>
            <p:cNvPr id="4" name="Picture 3"/>
            <p:cNvPicPr>
              <a:picLocks noChangeAspect="1"/>
            </p:cNvPicPr>
            <p:nvPr/>
          </p:nvPicPr>
          <p:blipFill rotWithShape="1">
            <a:blip r:embed="rId4"/>
            <a:srcRect t="7741" r="35714"/>
            <a:stretch/>
          </p:blipFill>
          <p:spPr>
            <a:xfrm>
              <a:off x="6198488" y="2975429"/>
              <a:ext cx="2945512" cy="2612463"/>
            </a:xfrm>
            <a:prstGeom prst="rect">
              <a:avLst/>
            </a:prstGeom>
          </p:spPr>
        </p:pic>
        <p:pic>
          <p:nvPicPr>
            <p:cNvPr id="5" name="Picture 4"/>
            <p:cNvPicPr>
              <a:picLocks noChangeAspect="1"/>
            </p:cNvPicPr>
            <p:nvPr/>
          </p:nvPicPr>
          <p:blipFill rotWithShape="1">
            <a:blip r:embed="rId5"/>
            <a:srcRect t="7741" r="37549"/>
            <a:stretch/>
          </p:blipFill>
          <p:spPr>
            <a:xfrm>
              <a:off x="3039473" y="2975429"/>
              <a:ext cx="2861452" cy="2612463"/>
            </a:xfrm>
            <a:prstGeom prst="rect">
              <a:avLst/>
            </a:prstGeom>
          </p:spPr>
        </p:pic>
        <p:sp>
          <p:nvSpPr>
            <p:cNvPr id="6" name="TextBox 5"/>
            <p:cNvSpPr txBox="1"/>
            <p:nvPr/>
          </p:nvSpPr>
          <p:spPr>
            <a:xfrm>
              <a:off x="1175657" y="5849257"/>
              <a:ext cx="333828" cy="461665"/>
            </a:xfrm>
            <a:prstGeom prst="rect">
              <a:avLst/>
            </a:prstGeom>
            <a:noFill/>
          </p:spPr>
          <p:txBody>
            <a:bodyPr wrap="square" rtlCol="0">
              <a:spAutoFit/>
            </a:bodyPr>
            <a:lstStyle/>
            <a:p>
              <a:r>
                <a:rPr lang="en-US" sz="2400" smtClean="0"/>
                <a:t>5 </a:t>
              </a:r>
              <a:endParaRPr lang="en-US" sz="2400"/>
            </a:p>
          </p:txBody>
        </p:sp>
        <p:sp>
          <p:nvSpPr>
            <p:cNvPr id="7" name="TextBox 6"/>
            <p:cNvSpPr txBox="1"/>
            <p:nvPr/>
          </p:nvSpPr>
          <p:spPr>
            <a:xfrm>
              <a:off x="4281714" y="5849256"/>
              <a:ext cx="333828" cy="461665"/>
            </a:xfrm>
            <a:prstGeom prst="rect">
              <a:avLst/>
            </a:prstGeom>
            <a:noFill/>
          </p:spPr>
          <p:txBody>
            <a:bodyPr wrap="square" rtlCol="0">
              <a:spAutoFit/>
            </a:bodyPr>
            <a:lstStyle/>
            <a:p>
              <a:r>
                <a:rPr lang="en-US" sz="2400" dirty="0" smtClean="0"/>
                <a:t>6</a:t>
              </a:r>
              <a:endParaRPr lang="en-US" sz="2400" dirty="0"/>
            </a:p>
          </p:txBody>
        </p:sp>
        <p:sp>
          <p:nvSpPr>
            <p:cNvPr id="8" name="TextBox 7"/>
            <p:cNvSpPr txBox="1"/>
            <p:nvPr/>
          </p:nvSpPr>
          <p:spPr>
            <a:xfrm>
              <a:off x="7387771" y="5849255"/>
              <a:ext cx="33382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49143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461873" y="2065571"/>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0246013"/>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3</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4</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5</a:t>
                      </a: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6</a:t>
                      </a: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a:solidFill>
                            <a:srgbClr val="000000"/>
                          </a:solidFill>
                          <a:effectLst/>
                          <a:latin typeface="Calibri" charset="0"/>
                        </a:rPr>
                        <a:t>7</a:t>
                      </a: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9</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16</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18</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19</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20</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21</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26</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28</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0</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uk-UA"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5</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36</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37</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38</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40</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42</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44</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46</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47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48</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49</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50</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ru-RU" sz="1200" b="0" i="0" u="none" strike="noStrike" dirty="0" smtClean="0">
                          <a:solidFill>
                            <a:srgbClr val="000000"/>
                          </a:solidFill>
                          <a:effectLst/>
                          <a:latin typeface="Calibri" charset="0"/>
                        </a:rPr>
                        <a:t>5</a:t>
                      </a:r>
                      <a:r>
                        <a:rPr lang="en-US" sz="1200" b="0" i="0" u="none" strike="noStrike" dirty="0" smtClean="0">
                          <a:solidFill>
                            <a:srgbClr val="000000"/>
                          </a:solidFill>
                          <a:effectLst/>
                          <a:latin typeface="Calibri" charset="0"/>
                        </a:rPr>
                        <a:t>2</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56</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57</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59</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63</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64</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66</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67</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68</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44741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9253414"/>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713135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875013"/>
              </p:ext>
            </p:extLst>
          </p:nvPr>
        </p:nvGraphicFramePr>
        <p:xfrm>
          <a:off x="2565132" y="1908403"/>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356712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Inverted 10-2 test point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903336"/>
              </p:ext>
            </p:extLst>
          </p:nvPr>
        </p:nvGraphicFramePr>
        <p:xfrm>
          <a:off x="558264" y="1980975"/>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t-IT" sz="1200" b="0" i="0" u="none" strike="noStrike" dirty="0">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937795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75643" y="2621209"/>
            <a:ext cx="1807214" cy="2658881"/>
          </a:xfrm>
          <a:prstGeom prst="rect">
            <a:avLst/>
          </a:prstGeom>
        </p:spPr>
      </p:pic>
    </p:spTree>
    <p:extLst>
      <p:ext uri="{BB962C8B-B14F-4D97-AF65-F5344CB8AC3E}">
        <p14:creationId xmlns:p14="http://schemas.microsoft.com/office/powerpoint/2010/main" val="1783381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5251167"/>
              </p:ext>
            </p:extLst>
          </p:nvPr>
        </p:nvGraphicFramePr>
        <p:xfrm>
          <a:off x="3774577" y="2315096"/>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
        <p:nvSpPr>
          <p:cNvPr id="8" name="Rectangle 7"/>
          <p:cNvSpPr/>
          <p:nvPr/>
        </p:nvSpPr>
        <p:spPr>
          <a:xfrm>
            <a:off x="884719" y="5989786"/>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spTree>
    <p:extLst>
      <p:ext uri="{BB962C8B-B14F-4D97-AF65-F5344CB8AC3E}">
        <p14:creationId xmlns:p14="http://schemas.microsoft.com/office/powerpoint/2010/main" val="931118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smtClean="0">
                <a:latin typeface="+mn-ea"/>
                <a:cs typeface="Calibri" panose="020F0502020204030204" pitchFamily="34" charset="0"/>
                <a:sym typeface="Arial"/>
              </a:rPr>
              <a:t>、慈恵医大附属病院眼科において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131</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4" name="TextBox 3"/>
          <p:cNvSpPr txBox="1"/>
          <p:nvPr/>
        </p:nvSpPr>
        <p:spPr>
          <a:xfrm>
            <a:off x="6500970" y="3792952"/>
            <a:ext cx="1978427" cy="369332"/>
          </a:xfrm>
          <a:prstGeom prst="rect">
            <a:avLst/>
          </a:prstGeom>
          <a:noFill/>
        </p:spPr>
        <p:txBody>
          <a:bodyPr wrap="none" rtlCol="0">
            <a:spAutoFit/>
          </a:bodyPr>
          <a:lstStyle/>
          <a:p>
            <a:r>
              <a:rPr lang="en-US" altLang="ja-JP" dirty="0" smtClean="0">
                <a:solidFill>
                  <a:srgbClr val="FF0000"/>
                </a:solidFill>
              </a:rPr>
              <a:t>OHT</a:t>
            </a:r>
            <a:r>
              <a:rPr lang="ja-JP" altLang="en-US" dirty="0" smtClean="0">
                <a:solidFill>
                  <a:srgbClr val="FF0000"/>
                </a:solidFill>
              </a:rPr>
              <a:t>除外しました</a:t>
            </a:r>
            <a:endParaRPr lang="en-US" dirty="0">
              <a:solidFill>
                <a:srgbClr val="FF0000"/>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223169712"/>
              </p:ext>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628</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t>
            </a:r>
            <a:r>
              <a:rPr lang="en-US" dirty="0" smtClean="0">
                <a:cs typeface="Calibri"/>
                <a:sym typeface="Calibri"/>
              </a:rPr>
              <a:t>al</a:t>
            </a:r>
            <a:r>
              <a:rPr lang="en-US" altLang="ja-JP" dirty="0" smtClean="0">
                <a:cs typeface="Calibri"/>
                <a:sym typeface="Calibri"/>
              </a:rPr>
              <a:t>.</a:t>
            </a:r>
            <a:r>
              <a:rPr lang="en-US" dirty="0" smtClean="0">
                <a:cs typeface="Calibri"/>
                <a:sym typeface="Calibri"/>
              </a:rPr>
              <a:t>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18859</TotalTime>
  <Words>2109</Words>
  <Application>Microsoft Macintosh PowerPoint</Application>
  <PresentationFormat>On-screen Show (4:3)</PresentationFormat>
  <Paragraphs>793</Paragraphs>
  <Slides>45</Slides>
  <Notes>21</Notes>
  <HiddenSlides>8</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Calibri</vt:lpstr>
      <vt:lpstr>Calibri Light</vt:lpstr>
      <vt:lpstr>Cambria Math</vt:lpstr>
      <vt:lpstr>Century</vt:lpstr>
      <vt:lpstr>Mangal</vt:lpstr>
      <vt:lpstr>ＭＳ ゴシック</vt:lpstr>
      <vt:lpstr>Times New Roman</vt:lpstr>
      <vt:lpstr>Wingdings</vt:lpstr>
      <vt:lpstr>Yu Gothic</vt:lpstr>
      <vt:lpstr>新細明體</vt:lpstr>
      <vt:lpstr>游ゴシック</vt:lpstr>
      <vt:lpstr>游ゴシック Light</vt:lpstr>
      <vt:lpstr>Arial</vt:lpstr>
      <vt:lpstr>Office Theme</vt:lpstr>
      <vt:lpstr>ハンフリー10-2とOCTから算出する網膜神経節細胞数</vt:lpstr>
      <vt:lpstr>背景</vt:lpstr>
      <vt:lpstr>Structure-Function models 6 degree grid (30, 24-2)</vt:lpstr>
      <vt:lpstr>目的</vt:lpstr>
      <vt:lpstr>対象</vt:lpstr>
      <vt:lpstr>対象</vt:lpstr>
      <vt:lpstr>PowerPoint Presentation</vt:lpstr>
      <vt:lpstr>RGC_HFA</vt:lpstr>
      <vt:lpstr>RGC_OCT</vt:lpstr>
      <vt:lpstr>RGC HFA vs 360 &amp; 180 degree</vt:lpstr>
      <vt:lpstr>360 degree is best</vt:lpstr>
      <vt:lpstr>10-2測定点とcpRNFLTの対応 </vt:lpstr>
      <vt:lpstr>10-2測定点とcpRNFLTの対応 </vt:lpstr>
      <vt:lpstr>What is affected?</vt:lpstr>
      <vt:lpstr>RGC displacement</vt:lpstr>
      <vt:lpstr>RGC displacement</vt:lpstr>
      <vt:lpstr> </vt:lpstr>
      <vt:lpstr>SO displaced test point should be corrected</vt:lpstr>
      <vt:lpstr>Displaced test point</vt:lpstr>
      <vt:lpstr>PowerPoint Presentation</vt:lpstr>
      <vt:lpstr>PowerPoint Presentation</vt:lpstr>
      <vt:lpstr>RGC_OCT decreased by DTP</vt:lpstr>
      <vt:lpstr>RGC_HFA vs. 360 or 180 degree</vt:lpstr>
      <vt:lpstr>289 degree is best</vt:lpstr>
      <vt:lpstr>Normal RNFLT</vt:lpstr>
      <vt:lpstr>cpRNFLT Clock hour</vt:lpstr>
      <vt:lpstr>cpRNFLT Clock hour</vt:lpstr>
      <vt:lpstr>HFA24-2 test point and cpRNFLT</vt:lpstr>
      <vt:lpstr>サブ解析</vt:lpstr>
      <vt:lpstr>RGC_10-2vsRGC_30-2</vt:lpstr>
      <vt:lpstr>RGC_10-2displase vs RGC_30-2</vt:lpstr>
      <vt:lpstr>RGC_10-2vsMD10-2,MD30-2</vt:lpstr>
      <vt:lpstr>RGC_10-2displase vsMD10-2,MD30-2</vt:lpstr>
      <vt:lpstr>Conclusion</vt:lpstr>
      <vt:lpstr>サブ解析</vt:lpstr>
      <vt:lpstr>PowerPoint Presentation</vt:lpstr>
      <vt:lpstr>PowerPoint Presentation</vt:lpstr>
      <vt:lpstr>Factor Analysis; conventional TP </vt:lpstr>
      <vt:lpstr>Number of component</vt:lpstr>
      <vt:lpstr>10-2 test point</vt:lpstr>
      <vt:lpstr>10-2 test point</vt:lpstr>
      <vt:lpstr>Conventional 10-2 test point</vt:lpstr>
      <vt:lpstr>Inverted 10-2 test point</vt:lpstr>
      <vt:lpstr>PowerPoint Presentation</vt:lpstr>
      <vt:lpstr>10-2 Nakanishi et al. vs Ours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248</cp:revision>
  <dcterms:created xsi:type="dcterms:W3CDTF">2017-05-19T11:56:16Z</dcterms:created>
  <dcterms:modified xsi:type="dcterms:W3CDTF">2017-09-10T08:06:25Z</dcterms:modified>
</cp:coreProperties>
</file>